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9" r:id="rId4"/>
    <p:sldId id="273" r:id="rId5"/>
    <p:sldId id="274" r:id="rId6"/>
    <p:sldId id="260" r:id="rId7"/>
    <p:sldId id="276" r:id="rId8"/>
    <p:sldId id="285" r:id="rId9"/>
    <p:sldId id="292" r:id="rId10"/>
    <p:sldId id="286" r:id="rId11"/>
    <p:sldId id="308" r:id="rId12"/>
    <p:sldId id="309" r:id="rId13"/>
    <p:sldId id="281" r:id="rId14"/>
    <p:sldId id="282" r:id="rId15"/>
    <p:sldId id="263" r:id="rId16"/>
    <p:sldId id="264" r:id="rId17"/>
    <p:sldId id="266" r:id="rId18"/>
    <p:sldId id="267" r:id="rId19"/>
    <p:sldId id="293" r:id="rId20"/>
    <p:sldId id="269" r:id="rId21"/>
    <p:sldId id="294" r:id="rId22"/>
    <p:sldId id="271" r:id="rId23"/>
    <p:sldId id="265" r:id="rId24"/>
    <p:sldId id="279" r:id="rId25"/>
    <p:sldId id="280" r:id="rId26"/>
    <p:sldId id="302" r:id="rId27"/>
    <p:sldId id="303" r:id="rId28"/>
    <p:sldId id="304" r:id="rId29"/>
    <p:sldId id="305" r:id="rId30"/>
    <p:sldId id="283" r:id="rId31"/>
    <p:sldId id="284" r:id="rId32"/>
    <p:sldId id="288" r:id="rId33"/>
    <p:sldId id="289" r:id="rId34"/>
    <p:sldId id="290" r:id="rId35"/>
    <p:sldId id="287" r:id="rId36"/>
    <p:sldId id="291" r:id="rId37"/>
    <p:sldId id="295" r:id="rId38"/>
    <p:sldId id="310" r:id="rId39"/>
    <p:sldId id="296" r:id="rId40"/>
    <p:sldId id="298" r:id="rId41"/>
    <p:sldId id="299" r:id="rId42"/>
    <p:sldId id="301" r:id="rId43"/>
    <p:sldId id="300" r:id="rId44"/>
    <p:sldId id="297" r:id="rId45"/>
    <p:sldId id="312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00"/>
    <a:srgbClr val="2B2F25"/>
    <a:srgbClr val="282F25"/>
    <a:srgbClr val="2A362B"/>
    <a:srgbClr val="333300"/>
    <a:srgbClr val="99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C2D969-CD57-4727-85AE-C1F6EF966868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CCA45B-5930-41C8-8B24-5AFDF6A5C1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FD57CF-3B8C-4812-AF24-EFB8759BB555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4316F0-8297-41A4-BDF2-999A33EC2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316F0-8297-41A4-BDF2-999A33EC220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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5">
                  <a:lumMod val="75000"/>
                </a:schemeClr>
              </a:buClr>
              <a:buSzPct val="100000"/>
              <a:buFont typeface="Arial" pitchFamily="34" charset="0"/>
              <a:buChar char="•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rgbClr val="FFC000"/>
              </a:buClr>
              <a:buSzPct val="70000"/>
              <a:buFont typeface="Wingdings 2" pitchFamily="18" charset="2"/>
              <a:buChar char="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rgbClr val="FFC000"/>
              </a:buClr>
              <a:buSzPct val="70000"/>
              <a:buFont typeface="Wingdings 2" pitchFamily="18" charset="2"/>
              <a:buChar char="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rgbClr val="FFC000"/>
              </a:buClr>
              <a:buSzPct val="70000"/>
              <a:buFont typeface="Wingdings 2" pitchFamily="18" charset="2"/>
              <a:buChar char="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F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606D3-C8B1-4C27-9175-DF6E21E6066C}" type="datetimeFigureOut">
              <a:rPr lang="en-US" smtClean="0"/>
              <a:pPr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4EBDA-457C-4611-9D91-2399C768E5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39775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WE’LL </a:t>
            </a:r>
            <a:r>
              <a:rPr lang="en-US" sz="4000" b="1" i="1" dirty="0" smtClean="0">
                <a:solidFill>
                  <a:schemeClr val="accent4">
                    <a:lumMod val="75000"/>
                  </a:schemeClr>
                </a:solidFill>
              </a:rPr>
              <a:t>DOCUMENT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 OUR BOYS </a:t>
            </a:r>
            <a:b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(AND GIRLS)!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95300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Researching the Southern Home Front During World War II at the               </a:t>
            </a:r>
            <a:r>
              <a:rPr lang="en-US" sz="3600" b="1" dirty="0" smtClean="0">
                <a:solidFill>
                  <a:schemeClr val="bg1"/>
                </a:solidFill>
              </a:rPr>
              <a:t>National Archives at Atlanta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888" y="2492176"/>
            <a:ext cx="1660308" cy="215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438400"/>
            <a:ext cx="1575000" cy="221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4688" y="2514601"/>
            <a:ext cx="15731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1932" y="2514600"/>
            <a:ext cx="1920240" cy="212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http://t1.gstatic.com/images?q=tbn:ANd9GcQXgbb9EABqYmIn8PHGY3ocoiTqG42RvvPFNpT6AJmAAp2kQ2I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3200400"/>
            <a:ext cx="1889760" cy="78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Weapons of War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RG 142</a:t>
            </a:r>
          </a:p>
          <a:p>
            <a:r>
              <a:rPr lang="en-US" sz="2800" dirty="0" smtClean="0"/>
              <a:t>Nitrate Plant Production, 1943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Office of the General Manager Administrative Files, 1933-1957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18872"/>
            <a:ext cx="5004719" cy="65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4936"/>
            <a:ext cx="4419600" cy="663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04800"/>
            <a:ext cx="503056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181600" y="64770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Christine </a:t>
            </a:r>
            <a:r>
              <a:rPr lang="en-U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Ellege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04799"/>
            <a:ext cx="4724400" cy="644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181600" y="6474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Helen Bradford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371600"/>
            <a:ext cx="7848600" cy="525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629400" y="658203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Paul and Lincoln Johnson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Silver from NY to TN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RG 326</a:t>
            </a:r>
          </a:p>
          <a:p>
            <a:r>
              <a:rPr lang="en-US" sz="2800" dirty="0" smtClean="0"/>
              <a:t>Silver Distribution, December 1943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Oak Ridge Operations, Mail and Records Correspondence, 1942-1949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528226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“…air over Honshu, Japan”</a:t>
            </a:r>
            <a:endParaRPr lang="en-US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RG 326</a:t>
            </a:r>
          </a:p>
          <a:p>
            <a:r>
              <a:rPr lang="en-US" sz="2800" dirty="0" smtClean="0"/>
              <a:t>Letter and Calculations, August 6, 1945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Formerly Classified Correspondence Files, 1942-1947</a:t>
            </a:r>
          </a:p>
          <a:p>
            <a:r>
              <a:rPr lang="en-US" sz="2000" dirty="0" smtClean="0"/>
              <a:t>Finding Aid</a:t>
            </a:r>
            <a:endParaRPr lang="en-US" sz="2000" dirty="0"/>
          </a:p>
        </p:txBody>
      </p:sp>
      <p:pic>
        <p:nvPicPr>
          <p:cNvPr id="5" name="Picture 4" descr="P:\NRCA\NO-YEAR\1618-09 Graphic Record Files\RG 326\Access Images\August 6 weather requ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029200" cy="6612466"/>
          </a:xfrm>
          <a:prstGeom prst="rect">
            <a:avLst/>
          </a:prstGeom>
          <a:noFill/>
        </p:spPr>
      </p:pic>
      <p:pic>
        <p:nvPicPr>
          <p:cNvPr id="6" name="Picture 2" descr="P:\NRCA\NO-YEAR\1618-09 Graphic Record Files\RG 326\Access Images\Reply to Weather requ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267200" cy="6629553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13" y="152400"/>
            <a:ext cx="445628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Malaria Eradication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RG 442</a:t>
            </a:r>
          </a:p>
          <a:p>
            <a:r>
              <a:rPr lang="en-US" sz="2800" dirty="0" smtClean="0"/>
              <a:t>Malaria Control in War Areas, 1942-1943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Historical Files, 1918-1996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04386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1348"/>
            <a:ext cx="7696200" cy="530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7239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480568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VD Education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RG 442</a:t>
            </a:r>
          </a:p>
          <a:p>
            <a:r>
              <a:rPr lang="en-US" sz="2000" i="1" dirty="0" smtClean="0"/>
              <a:t>No Greater Sin</a:t>
            </a:r>
            <a:r>
              <a:rPr lang="en-US" sz="2000" dirty="0" smtClean="0"/>
              <a:t>, 1941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Bacterial Diseases, VD Branch, 1931-1961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53181"/>
            <a:ext cx="5167580" cy="672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27840" r="11250" b="50880"/>
          <a:stretch>
            <a:fillRect/>
          </a:stretch>
        </p:blipFill>
        <p:spPr bwMode="auto">
          <a:xfrm>
            <a:off x="1676400" y="2590800"/>
            <a:ext cx="7246443" cy="25908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133600"/>
            <a:ext cx="892915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civil rights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Documenting Civil Rights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142 – Tennessee Valley Authority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Worker strikes, office directives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156 – Chief of Ordnance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Photographs, employment statistics, incident reports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211 – War Manpower Commission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Employment discrimination cases, worker strikes and riots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219 – Defense Transportation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Segregated transit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228 – Commission on Fair Employment Practices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Equal employment directives, complaints, and investigations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270 – War Assets Administration</a:t>
            </a:r>
          </a:p>
          <a:p>
            <a:pPr lvl="1"/>
            <a:r>
              <a:rPr lang="en-US" dirty="0" smtClean="0"/>
              <a:t>Property data for government installations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8611"/>
            <a:ext cx="5105400" cy="660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Ordered Segregation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RG 211</a:t>
            </a:r>
          </a:p>
          <a:p>
            <a:r>
              <a:rPr lang="en-US" sz="2800" dirty="0" smtClean="0"/>
              <a:t>South Carolina Textile Factories, 1942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Progress and Activity Reports, 1943-1945</a:t>
            </a:r>
          </a:p>
          <a:p>
            <a:r>
              <a:rPr lang="en-US" sz="2000" dirty="0" smtClean="0"/>
              <a:t>Folder list available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Intimidation at the worksite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2577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RG 142</a:t>
            </a:r>
          </a:p>
          <a:p>
            <a:r>
              <a:rPr lang="en-US" sz="2800" dirty="0" smtClean="0"/>
              <a:t>Fontana Dam Project, 1942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r>
              <a:rPr lang="en-US" sz="2000" dirty="0" smtClean="0"/>
              <a:t>Personnel Correspondence, 1933-1943</a:t>
            </a:r>
          </a:p>
          <a:p>
            <a:r>
              <a:rPr lang="en-US" sz="2000" dirty="0" smtClean="0"/>
              <a:t>Folder list available</a:t>
            </a:r>
            <a:endParaRPr lang="en-US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07" y="152401"/>
            <a:ext cx="5022494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3276600"/>
            <a:ext cx="7315200" cy="216565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Government Intervention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2578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RG 228</a:t>
            </a:r>
          </a:p>
          <a:p>
            <a:r>
              <a:rPr lang="en-US" sz="2800" dirty="0" smtClean="0"/>
              <a:t>Bell Bomber Plant Complaints, 1944-1945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800" dirty="0" smtClean="0"/>
              <a:t>FEPC Closed Cases,   1941-1946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"/>
            <a:ext cx="5103628" cy="658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0798"/>
            <a:ext cx="5029200" cy="656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029200" cy="656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5029200" cy="656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399" y="152400"/>
            <a:ext cx="495560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52399"/>
            <a:ext cx="4953000" cy="647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print"/>
          <a:srcRect l="18456" t="64913" r="9228" b="15523"/>
          <a:stretch>
            <a:fillRect/>
          </a:stretch>
        </p:blipFill>
        <p:spPr bwMode="auto">
          <a:xfrm>
            <a:off x="1218974" y="3378253"/>
            <a:ext cx="6782026" cy="240006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Agenda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Symposium Initiative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Finding Aids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Research Topics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Science and Technology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Civil Rights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Transportation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Homeland Defense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Labor and Industry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1" y="1523801"/>
            <a:ext cx="3505200" cy="42673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410200" y="5842337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Workers at the Augusta (GA) Arsenal, ca. 1944; Assorted Arsenal Files, 1942-1955; Records of the Office of the Chief of Ordnance, Record Group 156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Equal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257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RG 211</a:t>
            </a:r>
          </a:p>
          <a:p>
            <a:r>
              <a:rPr lang="en-US" sz="2800" dirty="0" smtClean="0"/>
              <a:t>Reaction at the Alabama Dry Dock, 1943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Speeches by Members of Regional Office Staff, 1943-1945</a:t>
            </a:r>
          </a:p>
          <a:p>
            <a:r>
              <a:rPr lang="en-US" sz="2000" dirty="0" smtClean="0"/>
              <a:t>Folder list available</a:t>
            </a:r>
          </a:p>
          <a:p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5054554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199"/>
            <a:ext cx="5105400" cy="66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52648"/>
            <a:ext cx="8940586" cy="82415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“Insufficient evidence”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657600" cy="52577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RG 228</a:t>
            </a:r>
          </a:p>
          <a:p>
            <a:r>
              <a:rPr lang="en-US" sz="2800" dirty="0" smtClean="0"/>
              <a:t>Complaint at Holston Ordnance Works, 1943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FEPC Closed Cases,   1941-1946</a:t>
            </a:r>
          </a:p>
          <a:p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149352"/>
            <a:ext cx="4944217" cy="655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29" y="1828800"/>
            <a:ext cx="5332172" cy="358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8297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in the Archives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429000" cy="51054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RG 270</a:t>
            </a:r>
          </a:p>
          <a:p>
            <a:r>
              <a:rPr lang="en-US" sz="2800" dirty="0" smtClean="0"/>
              <a:t>Building and Employment Data - Holston Ordnance Works, 1944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200" dirty="0" smtClean="0"/>
              <a:t>Unrelated Property Section Files,         </a:t>
            </a:r>
          </a:p>
          <a:p>
            <a:pPr>
              <a:buNone/>
            </a:pPr>
            <a:r>
              <a:rPr lang="en-US" sz="2200" dirty="0" smtClean="0"/>
              <a:t>     1946-1949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4343400" cy="664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"/>
            <a:ext cx="428300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68" y="145124"/>
            <a:ext cx="8133232" cy="663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13677" t="1765" r="855" b="2353"/>
          <a:stretch>
            <a:fillRect/>
          </a:stretch>
        </p:blipFill>
        <p:spPr bwMode="auto">
          <a:xfrm>
            <a:off x="609599" y="152400"/>
            <a:ext cx="8077201" cy="658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960" t="2367" r="1919"/>
          <a:stretch>
            <a:fillRect/>
          </a:stretch>
        </p:blipFill>
        <p:spPr bwMode="auto">
          <a:xfrm>
            <a:off x="609600" y="121361"/>
            <a:ext cx="8077200" cy="658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52400"/>
            <a:ext cx="8077200" cy="664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t="3677" r="2455"/>
          <a:stretch>
            <a:fillRect/>
          </a:stretch>
        </p:blipFill>
        <p:spPr bwMode="auto">
          <a:xfrm>
            <a:off x="533400" y="152400"/>
            <a:ext cx="81858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P:\NRCA\NO-YEAR\1618-09 Graphic Record Files\RG 336\Access Images\336_001_0026.jpg"/>
          <p:cNvPicPr>
            <a:picLocks noChangeAspect="1" noChangeArrowheads="1"/>
          </p:cNvPicPr>
          <p:nvPr/>
        </p:nvPicPr>
        <p:blipFill>
          <a:blip r:embed="rId7" cstate="print"/>
          <a:srcRect r="3080" b="2452"/>
          <a:stretch>
            <a:fillRect/>
          </a:stretch>
        </p:blipFill>
        <p:spPr bwMode="auto">
          <a:xfrm>
            <a:off x="2057400" y="152400"/>
            <a:ext cx="5221212" cy="660165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152400"/>
            <a:ext cx="5294376" cy="657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122276"/>
            <a:ext cx="8077200" cy="658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55848" y="152400"/>
            <a:ext cx="535020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Transportation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Transportation in the Records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30 – Bureau of Public Roads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Defense Highway Projects, construction, maps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77 – Chief of Engineers</a:t>
            </a:r>
          </a:p>
          <a:p>
            <a:pPr lvl="1"/>
            <a:r>
              <a:rPr lang="en-US" dirty="0" smtClean="0"/>
              <a:t>Airport construction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219 – Office of Defense Transportation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Railroad administration and transport, maps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237 – Federal Aviation Administration                                     (Civil Aeronautics Administration)</a:t>
            </a:r>
          </a:p>
          <a:p>
            <a:pPr lvl="1"/>
            <a:r>
              <a:rPr lang="en-US" dirty="0" smtClean="0"/>
              <a:t>Reorganization of federal aviation oversight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336 – Office of Chief of Transportation</a:t>
            </a:r>
          </a:p>
          <a:p>
            <a:pPr lvl="1"/>
            <a:r>
              <a:rPr lang="en-US" dirty="0" smtClean="0"/>
              <a:t>U.S. Army transportation and logistics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Infrastructure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429000" cy="51054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RG 30</a:t>
            </a:r>
          </a:p>
          <a:p>
            <a:r>
              <a:rPr lang="en-US" sz="2800" dirty="0" smtClean="0"/>
              <a:t>Road Expansion at MS Ordnance Plant, 1943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200" dirty="0" smtClean="0"/>
              <a:t>Defense Highway Project Files, 1940-1950</a:t>
            </a:r>
          </a:p>
          <a:p>
            <a:r>
              <a:rPr lang="en-US" sz="2200" dirty="0" smtClean="0"/>
              <a:t>Folder database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3360"/>
            <a:ext cx="5050656" cy="649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8" y="2133600"/>
            <a:ext cx="54918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Infrastructure Projects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429000" cy="51054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RG 30</a:t>
            </a:r>
          </a:p>
          <a:p>
            <a:r>
              <a:rPr lang="en-US" sz="2800" dirty="0" smtClean="0"/>
              <a:t>Road Expansion at Bell Bomber Plant, 1943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200" dirty="0" smtClean="0"/>
              <a:t>Defense Highway Project Files, 1940-1950</a:t>
            </a:r>
          </a:p>
          <a:p>
            <a:r>
              <a:rPr lang="en-US" sz="2200" dirty="0" smtClean="0"/>
              <a:t>Folder database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464922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469535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"/>
            <a:ext cx="716805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Traffic? In Atlanta?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429000" cy="5105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RG 211</a:t>
            </a:r>
          </a:p>
          <a:p>
            <a:r>
              <a:rPr lang="en-US" sz="2800" dirty="0" smtClean="0"/>
              <a:t>Atlanta Traffic Study, June 1942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400" dirty="0" smtClean="0"/>
              <a:t>Central Correspondence Files, 1942-1945</a:t>
            </a:r>
          </a:p>
          <a:p>
            <a:r>
              <a:rPr lang="en-US" sz="2400" dirty="0" smtClean="0"/>
              <a:t>Folder List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76200"/>
            <a:ext cx="49971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199"/>
            <a:ext cx="4876800" cy="653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76200"/>
            <a:ext cx="4952999" cy="657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Year-long Initiative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Intern and Volunteer projects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RG 21, RG 22, RG 142, RG 156, RG 181, RG 211, RG 336, RG 442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Online Exhibit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Online Finding Aids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Onsite Workshops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Local Teachers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Home School students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Undergraduate students</a:t>
            </a:r>
            <a:endParaRPr lang="en-US" sz="1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 smtClean="0"/>
              <a:t>950</a:t>
            </a:r>
            <a:r>
              <a:rPr lang="en-US" sz="2000" dirty="0" smtClean="0">
                <a:solidFill>
                  <a:schemeClr val="bg1"/>
                </a:solidFill>
              </a:rPr>
              <a:t> photographs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9500 database entries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100 linear feet </a:t>
            </a:r>
          </a:p>
          <a:p>
            <a:pPr>
              <a:lnSpc>
                <a:spcPct val="120000"/>
              </a:lnSpc>
              <a:buNone/>
            </a:pPr>
            <a:r>
              <a:rPr lang="en-US" sz="2000" dirty="0" smtClean="0"/>
              <a:t>     </a:t>
            </a:r>
            <a:r>
              <a:rPr lang="en-US" sz="2000" dirty="0" smtClean="0">
                <a:solidFill>
                  <a:schemeClr val="bg1"/>
                </a:solidFill>
              </a:rPr>
              <a:t>described at item level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62439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Paulding County (GA) Educators, June 2013</a:t>
            </a:r>
          </a:p>
          <a:p>
            <a:pPr algn="r"/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736470"/>
            <a:ext cx="5281613" cy="351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Homeland defense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Defense Documentation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181 – Naval Districts and             Shore Establishments</a:t>
            </a:r>
          </a:p>
          <a:p>
            <a:pPr lvl="1"/>
            <a:r>
              <a:rPr lang="en-US" dirty="0" smtClean="0"/>
              <a:t>U-boat attacks, intelligence files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RG 336 – Chief of Transportation</a:t>
            </a:r>
          </a:p>
          <a:p>
            <a:pPr lvl="1"/>
            <a:r>
              <a:rPr lang="en-US" dirty="0" smtClean="0"/>
              <a:t>Training operations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RG 77 – Chief of Engineers</a:t>
            </a:r>
          </a:p>
          <a:p>
            <a:pPr lvl="1"/>
            <a:r>
              <a:rPr lang="en-US" dirty="0" smtClean="0"/>
              <a:t>Naval training areas</a:t>
            </a: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Das Boot!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429000" cy="5105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RG 181             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Naval District</a:t>
            </a:r>
          </a:p>
          <a:p>
            <a:r>
              <a:rPr lang="en-US" sz="2800" dirty="0" smtClean="0"/>
              <a:t>German U-Boat report, July 1942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200" dirty="0" smtClean="0"/>
              <a:t>Subject Files,       1941-1945</a:t>
            </a:r>
          </a:p>
          <a:p>
            <a:r>
              <a:rPr lang="en-US" sz="2200" dirty="0" smtClean="0"/>
              <a:t>Folder List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5042406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599"/>
            <a:ext cx="4191000" cy="645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8414" y="296510"/>
            <a:ext cx="4183186" cy="640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Paranoia!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429000" cy="55626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RG 181                    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Naval District</a:t>
            </a:r>
          </a:p>
          <a:p>
            <a:r>
              <a:rPr lang="en-US" sz="2800" dirty="0" smtClean="0"/>
              <a:t>Report on Subversive Groups, December 1942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Formerly Classified General Correspondence,            1942-1945</a:t>
            </a:r>
          </a:p>
          <a:p>
            <a:r>
              <a:rPr lang="en-US" sz="2200" dirty="0" smtClean="0"/>
              <a:t>Item Level Database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39751"/>
            <a:ext cx="5029200" cy="657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43522"/>
            <a:ext cx="501750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43521"/>
            <a:ext cx="4953000" cy="655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3674" t="28697" r="6124" b="43508"/>
          <a:stretch>
            <a:fillRect/>
          </a:stretch>
        </p:blipFill>
        <p:spPr bwMode="auto">
          <a:xfrm>
            <a:off x="410617" y="2362200"/>
            <a:ext cx="7558328" cy="308135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When in doubt… Investigate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4290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RG 181                    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&amp;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Naval Districts Intelligence Office</a:t>
            </a:r>
          </a:p>
          <a:p>
            <a:r>
              <a:rPr lang="en-US" sz="2800" dirty="0" smtClean="0"/>
              <a:t>Security Investigations,   1942-1943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Formerly Classified General Correspondence,            1942-1945</a:t>
            </a:r>
          </a:p>
          <a:p>
            <a:r>
              <a:rPr lang="en-US" sz="2200" dirty="0" smtClean="0"/>
              <a:t>Item Level Database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953000" cy="662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52400"/>
            <a:ext cx="504092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503708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399"/>
            <a:ext cx="4800600" cy="661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295400"/>
            <a:ext cx="41534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381000"/>
            <a:ext cx="4688791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52400"/>
            <a:ext cx="506290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Labor and industry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Records of Labor and Industry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142 – Tennessee Valley Authority</a:t>
            </a:r>
          </a:p>
          <a:p>
            <a:pPr lvl="1"/>
            <a:r>
              <a:rPr lang="en-US" dirty="0" smtClean="0"/>
              <a:t>Construction, contracting, chemical production, propaganda materials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156 – Chief of Ordnance</a:t>
            </a:r>
          </a:p>
          <a:p>
            <a:pPr lvl="1"/>
            <a:r>
              <a:rPr lang="en-US" dirty="0" smtClean="0"/>
              <a:t>Weapons and ammo production, photos, newsletters, contracting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RG 188 – Office of Price Administration</a:t>
            </a:r>
          </a:p>
          <a:p>
            <a:pPr lvl="1"/>
            <a:r>
              <a:rPr lang="en-US" dirty="0" smtClean="0"/>
              <a:t>Price panels, price regulation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RG 211 – War Manpower Commission</a:t>
            </a:r>
          </a:p>
          <a:p>
            <a:pPr lvl="1"/>
            <a:r>
              <a:rPr lang="en-US" dirty="0" smtClean="0"/>
              <a:t>Working women, equal employment, job recruitment, certificates of availability, labor market reports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Before and After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RG 156</a:t>
            </a:r>
          </a:p>
          <a:p>
            <a:r>
              <a:rPr lang="en-US" sz="2800" dirty="0" smtClean="0"/>
              <a:t>Alabama Ordnance Works Construction, 1941-1942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000" dirty="0" smtClean="0"/>
          </a:p>
          <a:p>
            <a:r>
              <a:rPr lang="en-US" sz="2000" dirty="0" smtClean="0"/>
              <a:t>Assorted Records, 1941-1946</a:t>
            </a:r>
          </a:p>
          <a:p>
            <a:r>
              <a:rPr lang="en-US" sz="2000" dirty="0" smtClean="0"/>
              <a:t>Finding Aid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6705600" cy="5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14400" y="1066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May 15, 1941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066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January 1, 1942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6705600" cy="526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914400" y="1066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June 1, 1941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444136"/>
            <a:ext cx="6858000" cy="533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914400" y="10668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January 27, 1942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447799"/>
            <a:ext cx="6735906" cy="533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4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3" grpId="0"/>
      <p:bldP spid="13" grpId="1"/>
      <p:bldP spid="14" grpId="0"/>
      <p:bldP spid="14" grpId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Whiskey, Beer, and Chickens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RG 188</a:t>
            </a:r>
          </a:p>
          <a:p>
            <a:r>
              <a:rPr lang="en-US" sz="2800" dirty="0" smtClean="0"/>
              <a:t>Chatham County Price Panel, July 1945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000" dirty="0" smtClean="0"/>
          </a:p>
          <a:p>
            <a:r>
              <a:rPr lang="en-US" sz="2000" dirty="0" smtClean="0"/>
              <a:t>Price Records, Field Offices, Region 4, 1942-1946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876800" cy="634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5366" t="34688" b="53437"/>
          <a:stretch>
            <a:fillRect/>
          </a:stretch>
        </p:blipFill>
        <p:spPr bwMode="auto">
          <a:xfrm>
            <a:off x="1752600" y="2581035"/>
            <a:ext cx="6732675" cy="160996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35366" t="70313" b="20625"/>
          <a:stretch>
            <a:fillRect/>
          </a:stretch>
        </p:blipFill>
        <p:spPr bwMode="auto">
          <a:xfrm>
            <a:off x="1391284" y="4724400"/>
            <a:ext cx="7515635" cy="13716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56032"/>
            <a:ext cx="4800600" cy="636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24590" t="66770" r="4918" b="9274"/>
          <a:stretch>
            <a:fillRect/>
          </a:stretch>
        </p:blipFill>
        <p:spPr bwMode="auto">
          <a:xfrm>
            <a:off x="1787999" y="2732569"/>
            <a:ext cx="7127401" cy="321103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Job Control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RG 211</a:t>
            </a:r>
          </a:p>
          <a:p>
            <a:r>
              <a:rPr lang="en-US" sz="2800" dirty="0" smtClean="0"/>
              <a:t>Request for Job Transfer, 1944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000" dirty="0" smtClean="0"/>
          </a:p>
          <a:p>
            <a:r>
              <a:rPr lang="en-US" sz="2000" dirty="0" smtClean="0"/>
              <a:t>Certificates of Availability, 1943-1945</a:t>
            </a:r>
          </a:p>
          <a:p>
            <a:r>
              <a:rPr lang="en-US" sz="2200" dirty="0" smtClean="0"/>
              <a:t>Item Level Database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46975"/>
            <a:ext cx="4991033" cy="665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7912"/>
            <a:ext cx="4876800" cy="671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9" y="86563"/>
            <a:ext cx="5136501" cy="661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 l="17647" t="43822" r="17647" b="41996"/>
          <a:stretch>
            <a:fillRect/>
          </a:stretch>
        </p:blipFill>
        <p:spPr bwMode="auto">
          <a:xfrm>
            <a:off x="990599" y="2819400"/>
            <a:ext cx="7824124" cy="22098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0057" r="62857" b="2743"/>
          <a:stretch>
            <a:fillRect/>
          </a:stretch>
        </p:blipFill>
        <p:spPr bwMode="auto">
          <a:xfrm>
            <a:off x="228600" y="40590"/>
            <a:ext cx="4594208" cy="674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Finding Aids Webpage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53000" y="1905000"/>
            <a:ext cx="4191000" cy="9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http://friendsnas.org/wwii/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Woman Power!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RG 211</a:t>
            </a:r>
          </a:p>
          <a:p>
            <a:r>
              <a:rPr lang="en-US" sz="2800" dirty="0" smtClean="0"/>
              <a:t>Womanpower campaign booklet, January 1943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000" dirty="0" smtClean="0"/>
          </a:p>
          <a:p>
            <a:r>
              <a:rPr lang="en-US" sz="2000" dirty="0" smtClean="0"/>
              <a:t>Central Files and Monthly MOPAC Reports, 1942-1943</a:t>
            </a:r>
          </a:p>
          <a:p>
            <a:r>
              <a:rPr lang="en-US" sz="2200" dirty="0" smtClean="0"/>
              <a:t>Folder List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106680"/>
            <a:ext cx="4870631" cy="659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39" y="103358"/>
            <a:ext cx="4873083" cy="660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399"/>
            <a:ext cx="4800600" cy="650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483688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399" y="76200"/>
            <a:ext cx="489312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Who knew that women were so talented?!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RG 211</a:t>
            </a:r>
          </a:p>
          <a:p>
            <a:r>
              <a:rPr lang="en-US" sz="2800" dirty="0" smtClean="0"/>
              <a:t>RCA supervisor booklet, 1943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000" dirty="0" smtClean="0"/>
          </a:p>
          <a:p>
            <a:r>
              <a:rPr lang="en-US" sz="2000" dirty="0" smtClean="0"/>
              <a:t>Central Files and Monthly MOPAC Reports, 1942-1943</a:t>
            </a:r>
          </a:p>
          <a:p>
            <a:r>
              <a:rPr lang="en-US" sz="2200" dirty="0" smtClean="0"/>
              <a:t>Folder List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37" y="228600"/>
            <a:ext cx="899836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1" y="228601"/>
            <a:ext cx="8968152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1" y="228601"/>
            <a:ext cx="8941949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1" y="228600"/>
            <a:ext cx="901044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Man Rationing?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RG 156</a:t>
            </a:r>
          </a:p>
          <a:p>
            <a:r>
              <a:rPr lang="en-US" sz="2800" i="1" dirty="0" smtClean="0"/>
              <a:t>Salute</a:t>
            </a:r>
            <a:r>
              <a:rPr lang="en-US" sz="2800" dirty="0" smtClean="0"/>
              <a:t> Newsletter, May 1943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000" dirty="0" smtClean="0"/>
          </a:p>
          <a:p>
            <a:r>
              <a:rPr lang="en-US" sz="2000" dirty="0" smtClean="0"/>
              <a:t>Assorted Arsenal Files, 1942-1955</a:t>
            </a:r>
          </a:p>
          <a:p>
            <a:r>
              <a:rPr lang="en-US" sz="2200" dirty="0" smtClean="0"/>
              <a:t>Finding Aid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32816"/>
            <a:ext cx="4800600" cy="629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32816"/>
            <a:ext cx="4800600" cy="629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48247" t="66038" r="3711" b="11321"/>
          <a:stretch>
            <a:fillRect/>
          </a:stretch>
        </p:blipFill>
        <p:spPr bwMode="auto">
          <a:xfrm>
            <a:off x="2133599" y="2801865"/>
            <a:ext cx="6193385" cy="382753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56" y="152400"/>
            <a:ext cx="8763000" cy="658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12" y="38333"/>
            <a:ext cx="8382000" cy="678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76200"/>
            <a:ext cx="8077200" cy="670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76200"/>
            <a:ext cx="8534400" cy="668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102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Hiring Archivists!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RG 156</a:t>
            </a:r>
          </a:p>
          <a:p>
            <a:r>
              <a:rPr lang="en-US" sz="2800" dirty="0" smtClean="0"/>
              <a:t>Establishment of Ordnance Historical Section, September 1942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000" dirty="0" smtClean="0"/>
          </a:p>
          <a:p>
            <a:r>
              <a:rPr lang="en-US" sz="2000" dirty="0" smtClean="0"/>
              <a:t>Assorted Arsenal Files,         1942-1955</a:t>
            </a:r>
          </a:p>
          <a:p>
            <a:r>
              <a:rPr lang="en-US" sz="2200" dirty="0" smtClean="0"/>
              <a:t>Finding Aid available</a:t>
            </a:r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118872"/>
            <a:ext cx="5114869" cy="666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40208"/>
            <a:ext cx="5029200" cy="66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Questions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581400" cy="525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Cutting the       Red Tape!</a:t>
            </a:r>
          </a:p>
          <a:p>
            <a:r>
              <a:rPr lang="en-US" sz="2800" dirty="0" smtClean="0"/>
              <a:t>The National Archives at Atlanta Staff, 2013</a:t>
            </a:r>
          </a:p>
          <a:p>
            <a:endParaRPr lang="en-US" sz="28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smtClean="0"/>
              <a:t> </a:t>
            </a:r>
          </a:p>
          <a:p>
            <a:endParaRPr lang="en-US" sz="28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1815"/>
            <a:ext cx="5181600" cy="678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486400" y="6019800"/>
            <a:ext cx="3733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Letter to the Augusta (GA) Arsenal, October 3, 1895;       Letters and Invoices Received, 1867-1903;                       Records of the Chief of Ordnance, Record Group 156.</a:t>
            </a:r>
            <a:endParaRPr lang="en-US" sz="11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Record Group (RG)</a:t>
            </a:r>
          </a:p>
          <a:p>
            <a:r>
              <a:rPr lang="en-US" sz="2800" dirty="0" smtClean="0"/>
              <a:t>Document Information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Series Title, Dates</a:t>
            </a:r>
          </a:p>
          <a:p>
            <a:r>
              <a:rPr lang="en-US" sz="2000" dirty="0" smtClean="0"/>
              <a:t>Is there an index, folder list, finding aid?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28600" y="381000"/>
            <a:ext cx="4800600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8857526">
            <a:off x="-358309" y="3071309"/>
            <a:ext cx="6034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Document, photograph, map, etc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Science and Technology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Science &amp; Technology </a:t>
            </a:r>
            <a:r>
              <a:rPr lang="en-US" dirty="0" smtClean="0"/>
              <a:t>Records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142 – Tennessee Valley Authority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Power generation, </a:t>
            </a:r>
            <a:r>
              <a:rPr lang="en-US" dirty="0" smtClean="0"/>
              <a:t>chemical production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326 – Atomic Energy Commission</a:t>
            </a:r>
          </a:p>
          <a:p>
            <a:pPr>
              <a:buNone/>
            </a:pPr>
            <a:r>
              <a:rPr lang="en-US" dirty="0" smtClean="0"/>
              <a:t>   (Manhattan Engineer District)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/>
              <a:t>Manhattan Project and Oak Ridge operations</a:t>
            </a: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RG 442 – Centers for Disease Control (Public Health Service)</a:t>
            </a:r>
          </a:p>
          <a:p>
            <a:pPr lvl="1"/>
            <a:r>
              <a:rPr lang="en-US" dirty="0" smtClean="0"/>
              <a:t>Malaria control, VD education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57800" y="274638"/>
            <a:ext cx="342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Powering the War Effort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276600" cy="510539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RG 142</a:t>
            </a:r>
          </a:p>
          <a:p>
            <a:r>
              <a:rPr lang="en-US" sz="2800" dirty="0" smtClean="0"/>
              <a:t>Letter about Clinch River Site Selection, 1942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Office of the General Manager Administrative Files, 1933-1957</a:t>
            </a:r>
            <a:endParaRPr lang="en-US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9895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953000" cy="649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399"/>
            <a:ext cx="4953000" cy="658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8610600" cy="66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861695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2400"/>
            <a:ext cx="8229600" cy="653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76200"/>
            <a:ext cx="8001000" cy="664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38700"/>
            <a:ext cx="8229600" cy="65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85" y="179034"/>
            <a:ext cx="5102225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3057</TotalTime>
  <Words>1078</Words>
  <Application>Microsoft Office PowerPoint</Application>
  <PresentationFormat>On-screen Show (4:3)</PresentationFormat>
  <Paragraphs>404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WE’LL DOCUMENT OUR BOYS  (AND GIRLS)!</vt:lpstr>
      <vt:lpstr>Agenda</vt:lpstr>
      <vt:lpstr>Year-long Initiative</vt:lpstr>
      <vt:lpstr>Finding Aids Webpage</vt:lpstr>
      <vt:lpstr>Slide title</vt:lpstr>
      <vt:lpstr>Science and Technology</vt:lpstr>
      <vt:lpstr>Science &amp; Technology Records</vt:lpstr>
      <vt:lpstr>Powering the War Effort</vt:lpstr>
      <vt:lpstr>Slide 9</vt:lpstr>
      <vt:lpstr>Weapons of War</vt:lpstr>
      <vt:lpstr>Silver from NY to TN</vt:lpstr>
      <vt:lpstr>“…air over Honshu, Japan”</vt:lpstr>
      <vt:lpstr>Malaria Eradication</vt:lpstr>
      <vt:lpstr>VD Education</vt:lpstr>
      <vt:lpstr>civil rights</vt:lpstr>
      <vt:lpstr>Documenting Civil Rights</vt:lpstr>
      <vt:lpstr>Ordered Segregation</vt:lpstr>
      <vt:lpstr>Intimidation at the worksite</vt:lpstr>
      <vt:lpstr>Government Intervention</vt:lpstr>
      <vt:lpstr>Equal Employment</vt:lpstr>
      <vt:lpstr>“Insufficient evidence”</vt:lpstr>
      <vt:lpstr>Evidence in the Archives</vt:lpstr>
      <vt:lpstr>Slide 23</vt:lpstr>
      <vt:lpstr>Transportation</vt:lpstr>
      <vt:lpstr>Transportation in the Records</vt:lpstr>
      <vt:lpstr>Infrastructure Projects</vt:lpstr>
      <vt:lpstr>Infrastructure Projects 2</vt:lpstr>
      <vt:lpstr>Slide 28</vt:lpstr>
      <vt:lpstr>Traffic? In Atlanta?</vt:lpstr>
      <vt:lpstr>Homeland defense</vt:lpstr>
      <vt:lpstr>Defense Documentation</vt:lpstr>
      <vt:lpstr>Das Boot!</vt:lpstr>
      <vt:lpstr>Paranoia!</vt:lpstr>
      <vt:lpstr>When in doubt… Investigate</vt:lpstr>
      <vt:lpstr>Labor and industry</vt:lpstr>
      <vt:lpstr>Records of Labor and Industry</vt:lpstr>
      <vt:lpstr>Before and After</vt:lpstr>
      <vt:lpstr>Whiskey, Beer, and Chickens</vt:lpstr>
      <vt:lpstr>Job Control</vt:lpstr>
      <vt:lpstr>Woman Power!</vt:lpstr>
      <vt:lpstr>Who knew that women were so talented?!</vt:lpstr>
      <vt:lpstr>Man Rationing?</vt:lpstr>
      <vt:lpstr>Slide 43</vt:lpstr>
      <vt:lpstr>Hiring Archivists!</vt:lpstr>
      <vt:lpstr>Questions</vt:lpstr>
    </vt:vector>
  </TitlesOfParts>
  <Company>NARA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We’ll Back Our Boys!</dc:title>
  <dc:creator>NJordan</dc:creator>
  <cp:lastModifiedBy>NJordan</cp:lastModifiedBy>
  <cp:revision>260</cp:revision>
  <dcterms:created xsi:type="dcterms:W3CDTF">2013-07-23T14:56:57Z</dcterms:created>
  <dcterms:modified xsi:type="dcterms:W3CDTF">2013-09-20T13:40:29Z</dcterms:modified>
</cp:coreProperties>
</file>